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19"/>
  </p:notesMasterIdLst>
  <p:sldIdLst>
    <p:sldId id="256" r:id="rId2"/>
    <p:sldId id="283" r:id="rId3"/>
    <p:sldId id="257" r:id="rId4"/>
    <p:sldId id="282" r:id="rId5"/>
    <p:sldId id="258" r:id="rId6"/>
    <p:sldId id="266" r:id="rId7"/>
    <p:sldId id="267" r:id="rId8"/>
    <p:sldId id="281" r:id="rId9"/>
    <p:sldId id="272" r:id="rId10"/>
    <p:sldId id="273" r:id="rId11"/>
    <p:sldId id="284" r:id="rId12"/>
    <p:sldId id="286" r:id="rId13"/>
    <p:sldId id="277" r:id="rId14"/>
    <p:sldId id="278" r:id="rId15"/>
    <p:sldId id="265" r:id="rId16"/>
    <p:sldId id="280" r:id="rId17"/>
    <p:sldId id="261" r:id="rId18"/>
  </p:sldIdLst>
  <p:sldSz cx="6858000" cy="5143500"/>
  <p:notesSz cx="6735763" cy="98663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regular r:id="rId24"/>
      <p:bold r:id="rId25"/>
    </p:embeddedFont>
    <p:embeddedFont>
      <p:font typeface="Arial Italic" panose="020B0604020202090204" pitchFamily="34" charset="0"/>
      <p:italic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1FF"/>
    <a:srgbClr val="94BBE3"/>
    <a:srgbClr val="FDB0B6"/>
    <a:srgbClr val="3F569F"/>
    <a:srgbClr val="0F70C0"/>
    <a:srgbClr val="FFFFBF"/>
    <a:srgbClr val="49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1AD5E-EC14-42DF-B3E0-4D291517CD4A}">
  <a:tblStyle styleId="{C941AD5E-EC14-42DF-B3E0-4D291517CD4A}" styleName="Table_0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rgbClr val="BABEC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BABEC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BABEC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BABEC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  <a:tblStyle styleId="{402917B7-93DF-4C57-B4B7-CA42BF0B1F2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720" y="9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6"/>
            <a:ext cx="2918830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45362" rIns="90748" bIns="45362" anchor="b" anchorCtr="0">
            <a:noAutofit/>
          </a:bodyPr>
          <a:lstStyle/>
          <a:p>
            <a:pPr algn="r"/>
            <a:fld id="{00000000-1234-1234-1234-123412341234}" type="slidenum">
              <a:rPr lang="fr-FR" sz="1200" smtClean="0">
                <a:solidFill>
                  <a:schemeClr val="dk1"/>
                </a:solidFill>
              </a:rPr>
              <a:pPr algn="r"/>
              <a:t>‹N°›</a:t>
            </a:fld>
            <a:endParaRPr lang="fr-FR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48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11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69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1038"/>
            <a:ext cx="4543425" cy="3408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79554" y="4317005"/>
            <a:ext cx="5436431" cy="408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90748" rIns="90748" bIns="90748" anchor="t" anchorCtr="0">
            <a:noAutofit/>
          </a:bodyPr>
          <a:lstStyle/>
          <a:p>
            <a:pPr marL="0" indent="0"/>
            <a:r>
              <a:rPr lang="fr-FR"/>
              <a:t>CS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1038"/>
            <a:ext cx="4543425" cy="3408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79554" y="4317005"/>
            <a:ext cx="5436431" cy="408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90748" rIns="90748" bIns="90748" anchor="t" anchorCtr="0">
            <a:noAutofit/>
          </a:bodyPr>
          <a:lstStyle/>
          <a:p>
            <a:pPr marL="0" indent="0"/>
            <a:r>
              <a:rPr lang="fr-FR"/>
              <a:t>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980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1038"/>
            <a:ext cx="4543425" cy="3408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79554" y="4317005"/>
            <a:ext cx="5436431" cy="408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48" tIns="90748" rIns="90748" bIns="90748" anchor="t" anchorCtr="0">
            <a:noAutofit/>
          </a:bodyPr>
          <a:lstStyle/>
          <a:p>
            <a:pPr marL="0" indent="0"/>
            <a:r>
              <a:rPr lang="fr-FR"/>
              <a:t>CS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r>
              <a:rPr lang="fr-FR" dirty="0" smtClean="0"/>
              <a:t>Plus de séries.</a:t>
            </a:r>
            <a:endParaRPr dirty="0"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94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r>
              <a:rPr lang="fr-FR" dirty="0" smtClean="0"/>
              <a:t>Plus de séries.</a:t>
            </a:r>
            <a:endParaRPr dirty="0"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r>
              <a:rPr lang="fr-FR" dirty="0" smtClean="0"/>
              <a:t>Plus de séries.</a:t>
            </a:r>
            <a:endParaRPr dirty="0"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71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r>
              <a:rPr lang="fr-FR" dirty="0" smtClean="0"/>
              <a:t>1 enseignement en première, Jusqu’à deux en terminale. Pas d’option en math en première ? On</a:t>
            </a:r>
            <a:r>
              <a:rPr lang="fr-FR" baseline="0" dirty="0" smtClean="0"/>
              <a:t> peut perdre des points désormais (à vérifier). Sur le grec et latin , plus d’avantage dans la première mouture de la réforme.</a:t>
            </a:r>
          </a:p>
          <a:p>
            <a:pPr marL="0" indent="0"/>
            <a:endParaRPr lang="fr-FR" baseline="0" dirty="0" smtClean="0"/>
          </a:p>
          <a:p>
            <a:pPr marL="0" indent="0"/>
            <a:r>
              <a:rPr lang="fr-FR" baseline="0" dirty="0" smtClean="0"/>
              <a:t>LCA : moyenne sur les deux années </a:t>
            </a:r>
            <a:r>
              <a:rPr lang="fr-FR" baseline="0" dirty="0" err="1" smtClean="0"/>
              <a:t>coefficientées</a:t>
            </a:r>
            <a:r>
              <a:rPr lang="fr-FR" baseline="0" dirty="0" smtClean="0"/>
              <a:t> par trois pour les points au-dessus de la moyenne</a:t>
            </a:r>
            <a:endParaRPr dirty="0"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r>
              <a:rPr lang="fr-FR" dirty="0" smtClean="0"/>
              <a:t>1 enseignement en première, Jusqu’à deux en terminale. Pas d’option en math en première ? On</a:t>
            </a:r>
            <a:r>
              <a:rPr lang="fr-FR" baseline="0" dirty="0" smtClean="0"/>
              <a:t> peut perdre des points désormais (à vérifier). Sur le grec et latin , plus d’avantage dans la première mouture de la réforme.</a:t>
            </a:r>
          </a:p>
          <a:p>
            <a:pPr marL="0" indent="0"/>
            <a:endParaRPr lang="fr-FR" baseline="0" dirty="0" smtClean="0"/>
          </a:p>
          <a:p>
            <a:pPr marL="0" indent="0"/>
            <a:r>
              <a:rPr lang="fr-FR" baseline="0" dirty="0" smtClean="0"/>
              <a:t>LCA : moyenne sur les deux années </a:t>
            </a:r>
            <a:r>
              <a:rPr lang="fr-FR" baseline="0" dirty="0" err="1" smtClean="0"/>
              <a:t>coefficientées</a:t>
            </a:r>
            <a:r>
              <a:rPr lang="fr-FR" baseline="0" dirty="0" smtClean="0"/>
              <a:t> par trois pour les points au-dessus de la moyenne</a:t>
            </a:r>
            <a:endParaRPr dirty="0"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58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0748" tIns="45362" rIns="90748" bIns="453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67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8672" y="3147819"/>
            <a:ext cx="5915025" cy="65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61256" y="3822884"/>
            <a:ext cx="4752528" cy="40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003E7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rgbClr val="003E7E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3E7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003E7E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003E7E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3784" y="4345887"/>
            <a:ext cx="1648865" cy="848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2996954" y="1407919"/>
            <a:ext cx="3515323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147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62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342900" y="1635126"/>
            <a:ext cx="2330016" cy="216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392973" y="603207"/>
            <a:ext cx="5119304" cy="47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2800"/>
              <a:buFont typeface="Arial"/>
              <a:buNone/>
              <a:defRPr sz="30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54367" y="4663679"/>
            <a:ext cx="411956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124744" y="1407919"/>
            <a:ext cx="5387533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147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62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3E7E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" y="19024"/>
            <a:ext cx="1261768" cy="12617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40768" y="553968"/>
            <a:ext cx="5171509" cy="45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1776413" y="4610101"/>
            <a:ext cx="2658666" cy="507206"/>
          </a:xfrm>
          <a:prstGeom prst="rect">
            <a:avLst/>
          </a:prstGeom>
        </p:spPr>
        <p:txBody>
          <a:bodyPr lIns="68580" tIns="34290" rIns="68580" bIns="34290" anchor="ctr">
            <a:prstTxWarp prst="textNoShape">
              <a:avLst/>
            </a:prstTxWarp>
          </a:bodyPr>
          <a:lstStyle/>
          <a:p>
            <a:pPr>
              <a:lnSpc>
                <a:spcPts val="994"/>
              </a:lnSpc>
            </a:pPr>
            <a:endParaRPr lang="fr-FR" sz="700" dirty="0">
              <a:solidFill>
                <a:srgbClr val="404040"/>
              </a:solidFill>
              <a:latin typeface="Arial" pitchFamily="-103" charset="0"/>
            </a:endParaRPr>
          </a:p>
          <a:p>
            <a:pPr>
              <a:lnSpc>
                <a:spcPts val="994"/>
              </a:lnSpc>
            </a:pPr>
            <a:r>
              <a:rPr lang="fr-FR" sz="700" dirty="0">
                <a:solidFill>
                  <a:srgbClr val="404040"/>
                </a:solidFill>
                <a:latin typeface="Arial" pitchFamily="-103" charset="0"/>
              </a:rPr>
              <a:t>BACCALAUREAT 2021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5242322" y="4793457"/>
            <a:ext cx="870347" cy="273844"/>
          </a:xfrm>
          <a:prstGeom prst="rect">
            <a:avLst/>
          </a:prstGeom>
        </p:spPr>
        <p:txBody>
          <a:bodyPr lIns="68580" tIns="34290" rIns="68580" bIns="34290" anchor="ctr">
            <a:prstTxWarp prst="textNoShape">
              <a:avLst/>
            </a:prstTxWarp>
          </a:bodyPr>
          <a:lstStyle/>
          <a:p>
            <a:endParaRPr lang="fr-FR" sz="800" dirty="0">
              <a:solidFill>
                <a:srgbClr val="1B8ED9"/>
              </a:solidFill>
            </a:endParaRPr>
          </a:p>
          <a:p>
            <a:pPr>
              <a:lnSpc>
                <a:spcPts val="994"/>
              </a:lnSpc>
            </a:pPr>
            <a:endParaRPr lang="fr-FR" sz="700" dirty="0">
              <a:solidFill>
                <a:srgbClr val="404040"/>
              </a:solidFill>
              <a:latin typeface="Arial" pitchFamily="-103" charset="0"/>
            </a:endParaRPr>
          </a:p>
          <a:p>
            <a:endParaRPr lang="fr-FR" sz="800" dirty="0">
              <a:solidFill>
                <a:srgbClr val="898989"/>
              </a:solidFill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8879" y="4687491"/>
            <a:ext cx="914400" cy="3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648" y="4732735"/>
            <a:ext cx="931069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603648" y="0"/>
            <a:ext cx="5911453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b="1" smtClean="0">
              <a:solidFill>
                <a:srgbClr val="005E8B"/>
              </a:solidFill>
              <a:ea typeface="+mn-ea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0" y="0"/>
            <a:ext cx="6858000" cy="284693"/>
          </a:xfrm>
          <a:prstGeom prst="rect">
            <a:avLst/>
          </a:prstGeom>
          <a:solidFill>
            <a:srgbClr val="95BCE5"/>
          </a:solidFill>
        </p:spPr>
        <p:txBody>
          <a:bodyPr lIns="68580" tIns="34290" rIns="68580" bIns="34290">
            <a:prstTxWarp prst="textNoShape">
              <a:avLst/>
            </a:prstTxWarp>
            <a:spAutoFit/>
          </a:bodyPr>
          <a:lstStyle/>
          <a:p>
            <a:pPr algn="r"/>
            <a:r>
              <a:rPr lang="fr-FR">
                <a:solidFill>
                  <a:srgbClr val="FFFFFF"/>
                </a:solidFill>
                <a:latin typeface="Arial Black" pitchFamily="-103" charset="0"/>
              </a:rPr>
              <a:t>BACCALAURÉAT 2021 : LES NOUVEAUTÉS</a:t>
            </a:r>
          </a:p>
        </p:txBody>
      </p:sp>
      <p:pic>
        <p:nvPicPr>
          <p:cNvPr id="10" name="Imag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1754" y="92869"/>
            <a:ext cx="704850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312" y="265510"/>
            <a:ext cx="5911454" cy="96440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050" y="1107223"/>
            <a:ext cx="5911050" cy="3394472"/>
          </a:xfrm>
          <a:prstGeom prst="rect">
            <a:avLst/>
          </a:prstGeom>
        </p:spPr>
        <p:txBody>
          <a:bodyPr lIns="68580" tIns="34290" rIns="68580" bIns="34290"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470297" marR="0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470297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470297" marR="0" indent="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604838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0C9993-7023-5F47-9E68-521E29B6DD8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1776413" y="4610101"/>
            <a:ext cx="2658666" cy="507206"/>
          </a:xfrm>
          <a:prstGeom prst="rect">
            <a:avLst/>
          </a:prstGeom>
        </p:spPr>
        <p:txBody>
          <a:bodyPr lIns="68580" tIns="34290" rIns="68580" bIns="34290" anchor="ctr">
            <a:prstTxWarp prst="textNoShape">
              <a:avLst/>
            </a:prstTxWarp>
          </a:bodyPr>
          <a:lstStyle/>
          <a:p>
            <a:pPr>
              <a:lnSpc>
                <a:spcPts val="994"/>
              </a:lnSpc>
            </a:pPr>
            <a:endParaRPr lang="fr-FR" sz="700" dirty="0">
              <a:solidFill>
                <a:srgbClr val="404040"/>
              </a:solidFill>
              <a:latin typeface="Arial" pitchFamily="-103" charset="0"/>
            </a:endParaRPr>
          </a:p>
          <a:p>
            <a:pPr>
              <a:lnSpc>
                <a:spcPts val="994"/>
              </a:lnSpc>
            </a:pPr>
            <a:r>
              <a:rPr lang="fr-FR" sz="700" dirty="0">
                <a:solidFill>
                  <a:srgbClr val="404040"/>
                </a:solidFill>
                <a:latin typeface="Arial" pitchFamily="-103" charset="0"/>
              </a:rPr>
              <a:t>BACCALAUREAT 2021</a:t>
            </a: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5242322" y="4793457"/>
            <a:ext cx="870347" cy="273844"/>
          </a:xfrm>
          <a:prstGeom prst="rect">
            <a:avLst/>
          </a:prstGeom>
        </p:spPr>
        <p:txBody>
          <a:bodyPr lIns="68580" tIns="34290" rIns="68580" bIns="34290" anchor="ctr">
            <a:prstTxWarp prst="textNoShape">
              <a:avLst/>
            </a:prstTxWarp>
          </a:bodyPr>
          <a:lstStyle/>
          <a:p>
            <a:endParaRPr lang="fr-FR" sz="800" dirty="0">
              <a:solidFill>
                <a:srgbClr val="1B8ED9"/>
              </a:solidFill>
            </a:endParaRPr>
          </a:p>
          <a:p>
            <a:pPr>
              <a:lnSpc>
                <a:spcPts val="994"/>
              </a:lnSpc>
            </a:pPr>
            <a:endParaRPr lang="fr-FR" sz="700" dirty="0">
              <a:solidFill>
                <a:srgbClr val="404040"/>
              </a:solidFill>
              <a:latin typeface="Arial" pitchFamily="-103" charset="0"/>
            </a:endParaRPr>
          </a:p>
          <a:p>
            <a:endParaRPr lang="fr-FR" sz="800" dirty="0">
              <a:solidFill>
                <a:srgbClr val="898989"/>
              </a:solidFill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8879" y="4687491"/>
            <a:ext cx="914400" cy="3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648" y="4732735"/>
            <a:ext cx="931069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603648" y="0"/>
            <a:ext cx="5911453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b="1" smtClean="0">
              <a:solidFill>
                <a:srgbClr val="005E8B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0"/>
            <a:ext cx="6858000" cy="253916"/>
          </a:xfrm>
          <a:prstGeom prst="rect">
            <a:avLst/>
          </a:prstGeom>
          <a:solidFill>
            <a:srgbClr val="95BCE5"/>
          </a:solidFill>
        </p:spPr>
        <p:txBody>
          <a:bodyPr lIns="68580" tIns="34290" rIns="68580" bIns="3429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Arial Black" pitchFamily="-103" charset="0"/>
              </a:rPr>
              <a:t>LA CLASSE DE SECONDE DE LA VOIE GÉNÉRALE ET TECHNOLOGIQUE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1754" y="92869"/>
            <a:ext cx="704850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312" y="265510"/>
            <a:ext cx="5911454" cy="96440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03648" y="1103312"/>
            <a:ext cx="5911453" cy="3449241"/>
          </a:xfrm>
          <a:prstGeom prst="rect">
            <a:avLst/>
          </a:prstGeom>
        </p:spPr>
        <p:txBody>
          <a:bodyPr lIns="68580" tIns="34290" rIns="68580" bIns="34290"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470297" marR="0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470297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470297" marR="0" indent="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604838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C946FAD-BCEF-AF41-84DF-17354EC307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Pz4giq2s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ducation.gouv.fr/cid126438/baccalaureat-2021-tremplin-pour-reussite.html" TargetMode="External"/><Relationship Id="rId4" Type="http://schemas.openxmlformats.org/officeDocument/2006/relationships/hyperlink" Target="http://eduscol.education.fr/cid126665/vers-le-bac-202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61256" y="1635646"/>
            <a:ext cx="6208104" cy="65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5" name="Google Shape;35;p6"/>
          <p:cNvSpPr/>
          <p:nvPr/>
        </p:nvSpPr>
        <p:spPr>
          <a:xfrm rot="20913335">
            <a:off x="905391" y="3180677"/>
            <a:ext cx="5238328" cy="33855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 Black"/>
              <a:buNone/>
            </a:pPr>
            <a:r>
              <a:rPr lang="fr-FR" sz="16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3053954" y="823104"/>
            <a:ext cx="4369594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3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500" dirty="0" smtClean="0">
                <a:latin typeface="Arial Black" pitchFamily="-103" charset="0"/>
                <a:ea typeface="Arial Black" pitchFamily="-103" charset="0"/>
                <a:cs typeface="Arial Black" pitchFamily="-103" charset="0"/>
              </a:rPr>
              <a:t>RÉUNION D’INFORMATION </a:t>
            </a:r>
            <a:br>
              <a:rPr lang="fr-FR" sz="1500" dirty="0" smtClean="0">
                <a:latin typeface="Arial Black" pitchFamily="-103" charset="0"/>
                <a:ea typeface="Arial Black" pitchFamily="-103" charset="0"/>
                <a:cs typeface="Arial Black" pitchFamily="-103" charset="0"/>
              </a:rPr>
            </a:br>
            <a:r>
              <a:rPr lang="fr-FR" sz="2000" dirty="0" smtClean="0">
                <a:latin typeface="Arial Black" pitchFamily="-103" charset="0"/>
                <a:ea typeface="Arial Black" pitchFamily="-103" charset="0"/>
                <a:cs typeface="Arial Black" pitchFamily="-103" charset="0"/>
              </a:rPr>
              <a:t/>
            </a:r>
            <a:br>
              <a:rPr lang="fr-FR" sz="2000" dirty="0" smtClean="0">
                <a:latin typeface="Arial Black" pitchFamily="-103" charset="0"/>
                <a:ea typeface="Arial Black" pitchFamily="-103" charset="0"/>
                <a:cs typeface="Arial Black" pitchFamily="-103" charset="0"/>
              </a:rPr>
            </a:br>
            <a:r>
              <a:rPr lang="fr-FR" dirty="0" smtClean="0">
                <a:latin typeface="Arial Black" pitchFamily="-103" charset="0"/>
                <a:ea typeface="Arial Black" pitchFamily="-103" charset="0"/>
                <a:cs typeface="Arial Black" pitchFamily="-103" charset="0"/>
              </a:rPr>
              <a:t>Modalités du baccalauréat</a:t>
            </a:r>
            <a:endParaRPr lang="fr-FR" dirty="0">
              <a:latin typeface="Arial Black" pitchFamily="-103" charset="0"/>
              <a:ea typeface="Arial Black" pitchFamily="-103" charset="0"/>
              <a:cs typeface="Arial Black" pitchFamily="-103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4" y="880256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32718" y="1957115"/>
            <a:ext cx="6208104" cy="65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>Cas particulier des élèves inscrits au CNED</a:t>
            </a:r>
            <a: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2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342900" y="1635126"/>
            <a:ext cx="2330016" cy="216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 rot="-503356">
            <a:off x="4372198" y="239905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 rot="-508168">
            <a:off x="4850887" y="370578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1772816" y="355947"/>
            <a:ext cx="2028222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L’examen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10"/>
          <p:cNvGraphicFramePr/>
          <p:nvPr/>
        </p:nvGraphicFramePr>
        <p:xfrm>
          <a:off x="152963" y="1447712"/>
          <a:ext cx="2126300" cy="2938925"/>
        </p:xfrm>
        <a:graphic>
          <a:graphicData uri="http://schemas.openxmlformats.org/drawingml/2006/table">
            <a:tbl>
              <a:tblPr firstRow="1" bandRow="1">
                <a:noFill/>
                <a:tableStyleId>{C941AD5E-EC14-42DF-B3E0-4D291517CD4A}</a:tableStyleId>
              </a:tblPr>
              <a:tblGrid>
                <a:gridCol w="212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Français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Philosophie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Spécialités 1</a:t>
                      </a:r>
                      <a:r>
                        <a:rPr lang="fr-FR" sz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ère </a:t>
                      </a: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et T</a:t>
                      </a:r>
                      <a:r>
                        <a:rPr lang="fr-FR" sz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ale</a:t>
                      </a:r>
                      <a:endParaRPr sz="12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Spécialités 1</a:t>
                      </a:r>
                      <a:r>
                        <a:rPr lang="fr-FR" sz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ère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Histoire géographie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Langues vivantes A et B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Enseignement scientifique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Education physique et sportive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Options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EMC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4" name="Google Shape;94;p10"/>
          <p:cNvSpPr/>
          <p:nvPr/>
        </p:nvSpPr>
        <p:spPr>
          <a:xfrm>
            <a:off x="2300733" y="839017"/>
            <a:ext cx="2082608" cy="34128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Première</a:t>
            </a:r>
            <a:endParaRPr sz="18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2322930" y="1468952"/>
            <a:ext cx="650881" cy="27468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EB0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2300733" y="1195697"/>
            <a:ext cx="674385" cy="25184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600" b="0" i="0" u="none" strike="noStrike" cap="none" baseline="30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trimestre</a:t>
            </a:r>
            <a:endParaRPr sz="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4437112" y="839017"/>
            <a:ext cx="2067716" cy="34128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Terminale</a:t>
            </a:r>
            <a:endParaRPr sz="18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2986111" y="1195696"/>
            <a:ext cx="702693" cy="25184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2éme trimestre</a:t>
            </a:r>
            <a:endParaRPr sz="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3688804" y="1195696"/>
            <a:ext cx="695577" cy="25184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3ème trimestre</a:t>
            </a:r>
            <a:endParaRPr sz="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4454524" y="1195696"/>
            <a:ext cx="674385" cy="25184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600" b="0" i="0" u="none" strike="noStrike" cap="none" baseline="30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trimestre</a:t>
            </a:r>
            <a:endParaRPr sz="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5141609" y="1189120"/>
            <a:ext cx="702693" cy="25184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2éme trimestre</a:t>
            </a:r>
            <a:endParaRPr sz="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5834358" y="1195696"/>
            <a:ext cx="695577" cy="251849"/>
          </a:xfrm>
          <a:prstGeom prst="rect">
            <a:avLst/>
          </a:prstGeom>
          <a:solidFill>
            <a:srgbClr val="FEB0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3ème trimestre</a:t>
            </a:r>
            <a:endParaRPr sz="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3005867" y="1462935"/>
            <a:ext cx="650881" cy="27523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EB0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3688804" y="1466721"/>
            <a:ext cx="676301" cy="275749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EB0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4478029" y="1460537"/>
            <a:ext cx="647638" cy="27636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EB0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5167514" y="1460537"/>
            <a:ext cx="650881" cy="27636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EB0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5860243" y="1460537"/>
            <a:ext cx="650881" cy="27636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EB0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4028" y="4458007"/>
            <a:ext cx="278951" cy="2612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9" name="Google Shape;1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72" y="4474386"/>
            <a:ext cx="275580" cy="2349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0" name="Google Shape;11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6771" y="4493256"/>
            <a:ext cx="218190" cy="1907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11" name="Google Shape;111;p10"/>
          <p:cNvSpPr txBox="1"/>
          <p:nvPr/>
        </p:nvSpPr>
        <p:spPr>
          <a:xfrm>
            <a:off x="753155" y="4447447"/>
            <a:ext cx="7796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Examen final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écrit</a:t>
            </a:r>
            <a:endParaRPr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2178784" y="4430334"/>
            <a:ext cx="7796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Examen final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oral</a:t>
            </a:r>
            <a:endParaRPr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3603650" y="4447447"/>
            <a:ext cx="9111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Examen de contrôle continu</a:t>
            </a:r>
            <a:endParaRPr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0421" y="4017732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5" name="Google Shape;11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8061" y="4026553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6" name="Google Shape;11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7885" y="4022056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0619" y="4029525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2424" y="4030394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2383" y="4035469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0" name="Google Shape;12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756" y="4470304"/>
            <a:ext cx="271651" cy="271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21" name="Google Shape;121;p10"/>
          <p:cNvSpPr txBox="1"/>
          <p:nvPr/>
        </p:nvSpPr>
        <p:spPr>
          <a:xfrm>
            <a:off x="4854501" y="4446151"/>
            <a:ext cx="9111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Bulletins</a:t>
            </a:r>
            <a:endParaRPr sz="8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0"/>
          <p:cNvCxnSpPr/>
          <p:nvPr/>
        </p:nvCxnSpPr>
        <p:spPr>
          <a:xfrm>
            <a:off x="2322930" y="1609987"/>
            <a:ext cx="2040553" cy="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23" name="Google Shape;1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484" y="1492534"/>
            <a:ext cx="275580" cy="2349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811" y="1503763"/>
            <a:ext cx="262312" cy="2293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125" name="Google Shape;125;p10"/>
          <p:cNvCxnSpPr/>
          <p:nvPr/>
        </p:nvCxnSpPr>
        <p:spPr>
          <a:xfrm>
            <a:off x="4480593" y="1822071"/>
            <a:ext cx="2040553" cy="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8256" y="1685072"/>
            <a:ext cx="275580" cy="2349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127" name="Google Shape;127;p10"/>
          <p:cNvCxnSpPr/>
          <p:nvPr/>
        </p:nvCxnSpPr>
        <p:spPr>
          <a:xfrm>
            <a:off x="2343150" y="2164010"/>
            <a:ext cx="4150884" cy="765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28" name="Google Shape;12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2210" y="2015190"/>
            <a:ext cx="275580" cy="2349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8313" y="2040817"/>
            <a:ext cx="235106" cy="19721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130" name="Google Shape;130;p10"/>
          <p:cNvCxnSpPr/>
          <p:nvPr/>
        </p:nvCxnSpPr>
        <p:spPr>
          <a:xfrm>
            <a:off x="2332921" y="2434579"/>
            <a:ext cx="2030562" cy="8636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31" name="Google Shape;131;p10"/>
          <p:cNvCxnSpPr/>
          <p:nvPr/>
        </p:nvCxnSpPr>
        <p:spPr>
          <a:xfrm>
            <a:off x="2353944" y="2727910"/>
            <a:ext cx="4150884" cy="765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32" name="Google Shape;132;p10"/>
          <p:cNvCxnSpPr/>
          <p:nvPr/>
        </p:nvCxnSpPr>
        <p:spPr>
          <a:xfrm>
            <a:off x="2332921" y="2969466"/>
            <a:ext cx="4150884" cy="765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33" name="Google Shape;133;p10"/>
          <p:cNvCxnSpPr/>
          <p:nvPr/>
        </p:nvCxnSpPr>
        <p:spPr>
          <a:xfrm>
            <a:off x="2321428" y="3269739"/>
            <a:ext cx="4150884" cy="765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16" y="2564417"/>
            <a:ext cx="278951" cy="261273"/>
          </a:xfrm>
          <a:prstGeom prst="rect">
            <a:avLst/>
          </a:prstGeom>
          <a:solidFill>
            <a:srgbClr val="FFFFBF"/>
          </a:solidFill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490" y="2577072"/>
            <a:ext cx="278951" cy="2612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1996" y="2835410"/>
            <a:ext cx="278951" cy="261273"/>
          </a:xfrm>
          <a:prstGeom prst="rect">
            <a:avLst/>
          </a:prstGeom>
          <a:solidFill>
            <a:srgbClr val="FFFFBF"/>
          </a:solidFill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2878" y="2842376"/>
            <a:ext cx="278951" cy="2612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599" y="3124241"/>
            <a:ext cx="278951" cy="2612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139" name="Google Shape;139;p10"/>
          <p:cNvCxnSpPr/>
          <p:nvPr/>
        </p:nvCxnSpPr>
        <p:spPr>
          <a:xfrm rot="10800000">
            <a:off x="2912700" y="1477367"/>
            <a:ext cx="0" cy="2746848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0" name="Google Shape;140;p10"/>
          <p:cNvCxnSpPr/>
          <p:nvPr/>
        </p:nvCxnSpPr>
        <p:spPr>
          <a:xfrm rot="10800000">
            <a:off x="3555436" y="1468952"/>
            <a:ext cx="0" cy="2746848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536" y="2305812"/>
            <a:ext cx="278951" cy="2612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145" name="Google Shape;145;p10"/>
          <p:cNvCxnSpPr/>
          <p:nvPr/>
        </p:nvCxnSpPr>
        <p:spPr>
          <a:xfrm rot="10800000">
            <a:off x="4279255" y="1452265"/>
            <a:ext cx="0" cy="2746848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6" name="Google Shape;146;p10"/>
          <p:cNvCxnSpPr/>
          <p:nvPr/>
        </p:nvCxnSpPr>
        <p:spPr>
          <a:xfrm rot="10800000">
            <a:off x="5013176" y="1477367"/>
            <a:ext cx="0" cy="2746848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7" name="Google Shape;147;p10"/>
          <p:cNvCxnSpPr/>
          <p:nvPr/>
        </p:nvCxnSpPr>
        <p:spPr>
          <a:xfrm rot="10800000">
            <a:off x="5683360" y="1477367"/>
            <a:ext cx="0" cy="2746848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8" name="Google Shape;148;p10"/>
          <p:cNvCxnSpPr/>
          <p:nvPr/>
        </p:nvCxnSpPr>
        <p:spPr>
          <a:xfrm rot="10800000">
            <a:off x="6435268" y="1492534"/>
            <a:ext cx="0" cy="2746848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9" name="Google Shape;149;p10"/>
          <p:cNvCxnSpPr/>
          <p:nvPr/>
        </p:nvCxnSpPr>
        <p:spPr>
          <a:xfrm>
            <a:off x="2300733" y="3541462"/>
            <a:ext cx="4150884" cy="7650"/>
          </a:xfrm>
          <a:prstGeom prst="straightConnector1">
            <a:avLst/>
          </a:prstGeom>
          <a:noFill/>
          <a:ln w="9525" cap="flat" cmpd="sng">
            <a:solidFill>
              <a:srgbClr val="FEB0B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50" name="Google Shape;15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900" y="4830492"/>
            <a:ext cx="585267" cy="29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5676" y="3409382"/>
            <a:ext cx="264160" cy="26416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Flèche courbée vers le bas 69"/>
          <p:cNvSpPr/>
          <p:nvPr/>
        </p:nvSpPr>
        <p:spPr>
          <a:xfrm>
            <a:off x="5544762" y="2264628"/>
            <a:ext cx="513062" cy="302807"/>
          </a:xfrm>
          <a:prstGeom prst="curvedDownArrow">
            <a:avLst/>
          </a:prstGeom>
          <a:solidFill>
            <a:srgbClr val="FFFFBF"/>
          </a:solidFill>
          <a:ln>
            <a:solidFill>
              <a:srgbClr val="0F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Flèche courbée vers le bas 71"/>
          <p:cNvSpPr/>
          <p:nvPr/>
        </p:nvSpPr>
        <p:spPr>
          <a:xfrm>
            <a:off x="5552168" y="4450566"/>
            <a:ext cx="513062" cy="302807"/>
          </a:xfrm>
          <a:prstGeom prst="curvedDownArrow">
            <a:avLst/>
          </a:prstGeom>
          <a:solidFill>
            <a:srgbClr val="FFFFBF"/>
          </a:solidFill>
          <a:ln>
            <a:solidFill>
              <a:srgbClr val="0F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954880" y="4415929"/>
            <a:ext cx="474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accent4"/>
                </a:solidFill>
              </a:rPr>
              <a:t>CNED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2" name="Interdiction 1"/>
          <p:cNvSpPr/>
          <p:nvPr/>
        </p:nvSpPr>
        <p:spPr>
          <a:xfrm>
            <a:off x="3216494" y="2591360"/>
            <a:ext cx="192050" cy="206310"/>
          </a:xfrm>
          <a:prstGeom prst="noSmoking">
            <a:avLst/>
          </a:prstGeom>
          <a:solidFill>
            <a:srgbClr val="FDB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1" name="Interdiction 70"/>
          <p:cNvSpPr/>
          <p:nvPr/>
        </p:nvSpPr>
        <p:spPr>
          <a:xfrm>
            <a:off x="3226384" y="2871999"/>
            <a:ext cx="192050" cy="206310"/>
          </a:xfrm>
          <a:prstGeom prst="noSmoking">
            <a:avLst/>
          </a:prstGeom>
          <a:solidFill>
            <a:srgbClr val="FDB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105837" y="2476082"/>
            <a:ext cx="495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 Narrow" panose="020B0606020202030204" pitchFamily="34" charset="0"/>
              </a:rPr>
              <a:t>Max 2H</a:t>
            </a:r>
            <a:endParaRPr lang="fr-FR" sz="800" b="1" dirty="0">
              <a:latin typeface="Arial Narrow" panose="020B060602020203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344468" y="2663626"/>
            <a:ext cx="355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Narrow" panose="020B0606020202030204" pitchFamily="34" charset="0"/>
              </a:rPr>
              <a:t>2H</a:t>
            </a:r>
            <a:endParaRPr lang="fr-FR" sz="800" b="1" dirty="0">
              <a:latin typeface="Arial Narrow" panose="020B060602020203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766671" y="1701873"/>
            <a:ext cx="502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 Narrow" panose="020B0606020202030204" pitchFamily="34" charset="0"/>
              </a:rPr>
              <a:t>4H + 20’</a:t>
            </a:r>
            <a:endParaRPr lang="fr-FR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106798" y="1504524"/>
            <a:ext cx="423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Narrow" panose="020B0606020202030204" pitchFamily="34" charset="0"/>
              </a:rPr>
              <a:t>4H</a:t>
            </a:r>
            <a:endParaRPr lang="fr-FR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3838386" y="2156693"/>
            <a:ext cx="355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Narrow" panose="020B0606020202030204" pitchFamily="34" charset="0"/>
              </a:rPr>
              <a:t>2H</a:t>
            </a:r>
            <a:endParaRPr lang="fr-FR" sz="800" b="1" dirty="0">
              <a:latin typeface="Arial Narrow" panose="020B0606020202030204" pitchFamily="34" charset="0"/>
            </a:endParaRPr>
          </a:p>
        </p:txBody>
      </p:sp>
      <p:sp>
        <p:nvSpPr>
          <p:cNvPr id="81" name="ZoneTexte 186">
            <a:extLst>
              <a:ext uri="{FF2B5EF4-FFF2-40B4-BE49-F238E27FC236}">
                <a16:creationId xmlns:a16="http://schemas.microsoft.com/office/drawing/2014/main" id="{58D994CB-B239-44C9-8DE7-A54037AB5CC0}"/>
              </a:ext>
            </a:extLst>
          </p:cNvPr>
          <p:cNvSpPr txBox="1"/>
          <p:nvPr/>
        </p:nvSpPr>
        <p:spPr>
          <a:xfrm>
            <a:off x="5211619" y="1829380"/>
            <a:ext cx="578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B050"/>
                </a:solidFill>
                <a:latin typeface="Arial Narrow" panose="020B0606020202030204" pitchFamily="34" charset="0"/>
              </a:rPr>
              <a:t>Max. </a:t>
            </a:r>
            <a:r>
              <a:rPr lang="en-US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4H </a:t>
            </a:r>
            <a:endParaRPr lang="fr-FR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ZoneTexte 110">
            <a:extLst>
              <a:ext uri="{FF2B5EF4-FFF2-40B4-BE49-F238E27FC236}">
                <a16:creationId xmlns:a16="http://schemas.microsoft.com/office/drawing/2014/main" id="{9D92E13E-0819-4980-9128-4677D58E6C0A}"/>
              </a:ext>
            </a:extLst>
          </p:cNvPr>
          <p:cNvSpPr txBox="1"/>
          <p:nvPr/>
        </p:nvSpPr>
        <p:spPr>
          <a:xfrm>
            <a:off x="1826606" y="4891418"/>
            <a:ext cx="3554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00B050"/>
                </a:solidFill>
              </a:rPr>
              <a:t>* : avec épreuve pratique ou </a:t>
            </a:r>
            <a:r>
              <a:rPr lang="fr-FR" sz="800" dirty="0" smtClean="0">
                <a:solidFill>
                  <a:srgbClr val="00B050"/>
                </a:solidFill>
              </a:rPr>
              <a:t>orale </a:t>
            </a:r>
            <a:r>
              <a:rPr lang="fr-FR" sz="800" dirty="0">
                <a:solidFill>
                  <a:srgbClr val="00B050"/>
                </a:solidFill>
              </a:rPr>
              <a:t>supplémentaire selon la </a:t>
            </a:r>
            <a:r>
              <a:rPr lang="fr-FR" sz="800" dirty="0" smtClean="0">
                <a:solidFill>
                  <a:srgbClr val="00B050"/>
                </a:solidFill>
              </a:rPr>
              <a:t>spécialité</a:t>
            </a:r>
            <a:endParaRPr lang="fr-FR" sz="800" dirty="0">
              <a:solidFill>
                <a:srgbClr val="00B050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934311" y="1991983"/>
            <a:ext cx="352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 Narrow" panose="020B0606020202030204" pitchFamily="34" charset="0"/>
              </a:rPr>
              <a:t>20’</a:t>
            </a:r>
            <a:endParaRPr lang="fr-FR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84" name="Google Shape;1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877" y="2870824"/>
            <a:ext cx="259909" cy="232825"/>
          </a:xfrm>
          <a:prstGeom prst="rect">
            <a:avLst/>
          </a:prstGeom>
          <a:solidFill>
            <a:srgbClr val="FFFFBF"/>
          </a:solidFill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85" name="Interdiction 84"/>
          <p:cNvSpPr/>
          <p:nvPr/>
        </p:nvSpPr>
        <p:spPr>
          <a:xfrm>
            <a:off x="3877536" y="2877242"/>
            <a:ext cx="192050" cy="206310"/>
          </a:xfrm>
          <a:prstGeom prst="noSmoking">
            <a:avLst/>
          </a:prstGeom>
          <a:solidFill>
            <a:srgbClr val="FDB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6" name="Google Shape;1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27" y="2595369"/>
            <a:ext cx="254802" cy="224553"/>
          </a:xfrm>
          <a:prstGeom prst="rect">
            <a:avLst/>
          </a:prstGeom>
          <a:solidFill>
            <a:srgbClr val="FFFFBF"/>
          </a:solidFill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87" name="Interdiction 86"/>
          <p:cNvSpPr/>
          <p:nvPr/>
        </p:nvSpPr>
        <p:spPr>
          <a:xfrm>
            <a:off x="3871303" y="2594062"/>
            <a:ext cx="192050" cy="206310"/>
          </a:xfrm>
          <a:prstGeom prst="noSmoking">
            <a:avLst/>
          </a:prstGeom>
          <a:solidFill>
            <a:srgbClr val="FDB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04105" y="606946"/>
            <a:ext cx="6208104" cy="65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>Calendrier </a:t>
            </a:r>
            <a:r>
              <a:rPr lang="fr-FR" sz="2000" b="1" u="sng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>provisoire</a:t>
            </a:r>
            <a: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> des épreuves</a:t>
            </a:r>
            <a: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000" b="1" dirty="0">
                <a:solidFill>
                  <a:srgbClr val="00519E"/>
                </a:solidFill>
              </a:rPr>
              <a:t/>
            </a:r>
            <a:br>
              <a:rPr lang="fr-FR" sz="2000" b="1" dirty="0">
                <a:solidFill>
                  <a:srgbClr val="00519E"/>
                </a:solidFill>
              </a:rPr>
            </a:br>
            <a:r>
              <a:rPr lang="fr-FR" sz="1400" dirty="0" smtClean="0"/>
              <a:t>Convocation à </a:t>
            </a:r>
            <a:r>
              <a:rPr lang="fr-FR" sz="1400" dirty="0" smtClean="0"/>
              <a:t>Tokyo :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dirty="0" smtClean="0"/>
              <a:t>En </a:t>
            </a:r>
            <a:r>
              <a:rPr lang="fr-FR" sz="1400" b="1" dirty="0"/>
              <a:t>fin de classe de 1</a:t>
            </a:r>
            <a:r>
              <a:rPr lang="fr-FR" sz="1400" b="1" baseline="30000" dirty="0"/>
              <a:t>re</a:t>
            </a:r>
            <a:r>
              <a:rPr lang="fr-FR" sz="1400" dirty="0"/>
              <a:t> </a:t>
            </a:r>
            <a:r>
              <a:rPr lang="fr-FR" sz="1400" dirty="0" smtClean="0"/>
              <a:t>: </a:t>
            </a:r>
            <a:br>
              <a:rPr lang="fr-FR" sz="1400" dirty="0" smtClean="0"/>
            </a:br>
            <a:r>
              <a:rPr lang="fr-FR" sz="1400" dirty="0" smtClean="0"/>
              <a:t>- Les épreuves écrite et orale de français (juin)</a:t>
            </a:r>
            <a:br>
              <a:rPr lang="fr-FR" sz="1400" dirty="0" smtClean="0"/>
            </a:br>
            <a:r>
              <a:rPr lang="fr-FR" sz="1400" dirty="0" smtClean="0"/>
              <a:t>- L’</a:t>
            </a:r>
            <a:r>
              <a:rPr lang="fr-FR" sz="1400" dirty="0" smtClean="0"/>
              <a:t>enseignement </a:t>
            </a:r>
            <a:r>
              <a:rPr lang="fr-FR" sz="1400" dirty="0"/>
              <a:t>de spécialité non poursuivi en </a:t>
            </a:r>
            <a:r>
              <a:rPr lang="fr-FR" sz="1400" dirty="0" smtClean="0"/>
              <a:t>classe de </a:t>
            </a:r>
            <a:r>
              <a:rPr lang="fr-FR" sz="1400" dirty="0" smtClean="0"/>
              <a:t>t</a:t>
            </a:r>
            <a:r>
              <a:rPr lang="fr-FR" sz="1400" dirty="0" smtClean="0"/>
              <a:t>erminale (juin)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dirty="0" smtClean="0"/>
              <a:t>En classe de terminale :</a:t>
            </a:r>
            <a:br>
              <a:rPr lang="fr-FR" sz="1400" b="1" dirty="0" smtClean="0"/>
            </a:br>
            <a:r>
              <a:rPr lang="fr-FR" sz="1400" dirty="0"/>
              <a:t>- Les deux épreuves de </a:t>
            </a:r>
            <a:r>
              <a:rPr lang="fr-FR" sz="1400" dirty="0" smtClean="0"/>
              <a:t>spécialités (mars/avril) </a:t>
            </a: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400" dirty="0" smtClean="0"/>
              <a:t>- L’épreuve écrite de philosophie (juin)</a:t>
            </a:r>
            <a:br>
              <a:rPr lang="fr-FR" sz="1400" dirty="0" smtClean="0"/>
            </a:br>
            <a:r>
              <a:rPr lang="fr-FR" sz="1400" dirty="0" smtClean="0"/>
              <a:t>- Les </a:t>
            </a:r>
            <a:r>
              <a:rPr lang="fr-FR" sz="1400" dirty="0"/>
              <a:t>é</a:t>
            </a:r>
            <a:r>
              <a:rPr lang="fr-FR" sz="1400" dirty="0" smtClean="0"/>
              <a:t>preuves ponctuelles</a:t>
            </a:r>
            <a:r>
              <a:rPr lang="fr-FR" sz="1400" dirty="0"/>
              <a:t> : </a:t>
            </a:r>
            <a:r>
              <a:rPr lang="fr-FR" sz="1400" dirty="0" smtClean="0"/>
              <a:t>enseignement </a:t>
            </a:r>
            <a:r>
              <a:rPr lang="fr-FR" sz="1400" dirty="0"/>
              <a:t>scientifique, </a:t>
            </a:r>
            <a:r>
              <a:rPr lang="fr-FR" sz="1400" dirty="0" smtClean="0"/>
              <a:t>histoire-géographie</a:t>
            </a:r>
            <a:r>
              <a:rPr lang="fr-FR" sz="1400" dirty="0"/>
              <a:t>, langues vivantes A et </a:t>
            </a:r>
            <a:r>
              <a:rPr lang="fr-FR" sz="1400" dirty="0" smtClean="0"/>
              <a:t>B (juin).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- L’épreuve d’EPS (juin</a:t>
            </a:r>
            <a:r>
              <a:rPr lang="fr-FR" sz="1400" dirty="0" smtClean="0"/>
              <a:t>)</a:t>
            </a:r>
            <a:br>
              <a:rPr lang="fr-FR" sz="1400" dirty="0" smtClean="0"/>
            </a:br>
            <a:r>
              <a:rPr lang="fr-FR" sz="1400" dirty="0" smtClean="0"/>
              <a:t>- Le grand oral (juin)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087" y="543082"/>
            <a:ext cx="6157913" cy="96440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>
                <a:latin typeface="Arial Black" pitchFamily="-103" charset="0"/>
                <a:ea typeface="Arial Black" pitchFamily="-103" charset="0"/>
                <a:cs typeface="Arial Black" pitchFamily="-103" charset="0"/>
              </a:rPr>
              <a:t>Autres modalités du baccalauréat</a:t>
            </a:r>
            <a:endParaRPr lang="fr-FR" cap="none" dirty="0">
              <a:latin typeface="Arial Black" pitchFamily="-103" charset="0"/>
              <a:ea typeface="Arial Black" pitchFamily="-103" charset="0"/>
              <a:cs typeface="Arial Black" pitchFamily="-103" charset="0"/>
            </a:endParaRP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954337-404C-7A48-901D-81AE7F3D3342}" type="slidenum">
              <a:rPr lang="fr-FR"/>
              <a:pPr/>
              <a:t>13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250386" y="1103710"/>
            <a:ext cx="5911453" cy="3449240"/>
          </a:xfrm>
        </p:spPr>
        <p:txBody>
          <a:bodyPr>
            <a:normAutofit/>
          </a:bodyPr>
          <a:lstStyle/>
          <a:p>
            <a:pPr marL="335756" indent="0" fontAlgn="base">
              <a:lnSpc>
                <a:spcPct val="90000"/>
              </a:lnSpc>
              <a:spcAft>
                <a:spcPct val="0"/>
              </a:spcAft>
              <a:buFont typeface="Arial" pitchFamily="-103" charset="0"/>
              <a:buChar char="■"/>
            </a:pPr>
            <a:r>
              <a:rPr lang="fr-FR" sz="1300" dirty="0" smtClean="0">
                <a:latin typeface="Arial" pitchFamily="-103" charset="0"/>
                <a:cs typeface="Arial" pitchFamily="-103" charset="0"/>
              </a:rPr>
              <a:t> </a:t>
            </a:r>
          </a:p>
          <a:p>
            <a:pPr marL="335756" indent="0" fontAlgn="base">
              <a:lnSpc>
                <a:spcPct val="150000"/>
              </a:lnSpc>
              <a:spcAft>
                <a:spcPct val="0"/>
              </a:spcAft>
              <a:buNone/>
            </a:pPr>
            <a:endParaRPr lang="fr-FR" sz="1300" b="1" dirty="0" smtClean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fr-FR" sz="1300" b="1" dirty="0" smtClean="0">
                <a:latin typeface="Arial" pitchFamily="-103" charset="0"/>
                <a:cs typeface="Arial" pitchFamily="-103" charset="0"/>
              </a:rPr>
              <a:t>Rappel</a:t>
            </a:r>
            <a:endParaRPr lang="fr-FR" sz="1300" b="1" dirty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fr-FR" sz="1300" dirty="0">
                <a:latin typeface="Arial" pitchFamily="-103" charset="0"/>
                <a:cs typeface="Arial" pitchFamily="-103" charset="0"/>
              </a:rPr>
              <a:t>Les</a:t>
            </a:r>
            <a:r>
              <a:rPr lang="fr-FR" sz="1300" b="1" dirty="0" smtClean="0">
                <a:latin typeface="Arial" pitchFamily="-103" charset="0"/>
                <a:cs typeface="Arial" pitchFamily="-103" charset="0"/>
              </a:rPr>
              <a:t> </a:t>
            </a:r>
            <a:r>
              <a:rPr lang="fr-FR" sz="1300" dirty="0" smtClean="0">
                <a:latin typeface="Arial" pitchFamily="-103" charset="0"/>
                <a:cs typeface="Arial" pitchFamily="-103" charset="0"/>
              </a:rPr>
              <a:t>candidats </a:t>
            </a:r>
            <a:r>
              <a:rPr lang="fr-FR" sz="1300" dirty="0">
                <a:latin typeface="Arial" pitchFamily="-103" charset="0"/>
                <a:cs typeface="Arial" pitchFamily="-103" charset="0"/>
              </a:rPr>
              <a:t>ayant obtenu une note supérieure ou égale à 8/20 et inférieure à 10/20 passent 2 épreuves de rattrapage, en français, en philosophie ou dans leurs disciplines de spécialité.</a:t>
            </a:r>
          </a:p>
          <a:p>
            <a:pPr marL="335756" indent="0" fontAlgn="base">
              <a:lnSpc>
                <a:spcPct val="90000"/>
              </a:lnSpc>
              <a:spcAft>
                <a:spcPct val="0"/>
              </a:spcAft>
              <a:buFont typeface="Arial" pitchFamily="-103" charset="0"/>
              <a:buChar char="■"/>
            </a:pPr>
            <a:endParaRPr lang="fr-FR" sz="800" dirty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90000"/>
              </a:lnSpc>
              <a:spcAft>
                <a:spcPct val="0"/>
              </a:spcAft>
              <a:buFont typeface="Arial" pitchFamily="-103" charset="0"/>
              <a:buChar char="■"/>
            </a:pPr>
            <a:endParaRPr lang="fr-FR" sz="1300" dirty="0">
              <a:latin typeface="Arial" pitchFamily="-103" charset="0"/>
              <a:cs typeface="Arial" pitchFamily="-103" charset="0"/>
            </a:endParaRPr>
          </a:p>
        </p:txBody>
      </p:sp>
      <p:sp>
        <p:nvSpPr>
          <p:cNvPr id="6" name="Google Shape;41;p7"/>
          <p:cNvSpPr/>
          <p:nvPr/>
        </p:nvSpPr>
        <p:spPr>
          <a:xfrm rot="21096644">
            <a:off x="4372198" y="391303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2;p7"/>
          <p:cNvSpPr/>
          <p:nvPr/>
        </p:nvSpPr>
        <p:spPr>
          <a:xfrm rot="21091832">
            <a:off x="4850887" y="521976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6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04105" y="606947"/>
            <a:ext cx="6208104" cy="47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r-FR" sz="2000" b="1" dirty="0" err="1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>Parcoursup</a:t>
            </a:r>
            <a: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2000" b="1" dirty="0" smtClean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000" b="1" dirty="0">
                <a:solidFill>
                  <a:srgbClr val="00519E"/>
                </a:solidFill>
              </a:rPr>
              <a:t/>
            </a:r>
            <a:br>
              <a:rPr lang="fr-FR" sz="2000" b="1" dirty="0">
                <a:solidFill>
                  <a:srgbClr val="00519E"/>
                </a:solidFill>
              </a:rPr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3200" b="1" dirty="0">
                <a:solidFill>
                  <a:srgbClr val="00519E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4" name="Espace réservé du contenu 2"/>
          <p:cNvSpPr>
            <a:spLocks noGrp="1"/>
          </p:cNvSpPr>
          <p:nvPr>
            <p:ph type="body" sz="quarter" idx="4294967295"/>
          </p:nvPr>
        </p:nvSpPr>
        <p:spPr>
          <a:xfrm>
            <a:off x="250386" y="1103710"/>
            <a:ext cx="5911453" cy="3449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5756" indent="0" fontAlgn="base">
              <a:lnSpc>
                <a:spcPct val="90000"/>
              </a:lnSpc>
              <a:spcAft>
                <a:spcPct val="0"/>
              </a:spcAft>
            </a:pPr>
            <a:endParaRPr lang="fr-FR" sz="1300" dirty="0" smtClean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150000"/>
              </a:lnSpc>
              <a:spcAft>
                <a:spcPct val="0"/>
              </a:spcAft>
              <a:buNone/>
            </a:pPr>
            <a:endParaRPr lang="fr-FR" sz="1300" b="1" dirty="0" smtClean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fr-FR" sz="1300" b="1" dirty="0" smtClean="0">
                <a:latin typeface="Arial" pitchFamily="-103" charset="0"/>
                <a:cs typeface="Arial" pitchFamily="-103" charset="0"/>
              </a:rPr>
              <a:t>Réussir son orientation.</a:t>
            </a:r>
          </a:p>
          <a:p>
            <a:pPr marL="335756" indent="0" fontAlgn="base">
              <a:lnSpc>
                <a:spcPct val="150000"/>
              </a:lnSpc>
              <a:spcAft>
                <a:spcPct val="0"/>
              </a:spcAft>
              <a:buNone/>
            </a:pPr>
            <a:endParaRPr lang="fr-FR" sz="1300" b="1" dirty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90000"/>
              </a:lnSpc>
              <a:spcAft>
                <a:spcPct val="0"/>
              </a:spcAft>
              <a:buFont typeface="Arial" pitchFamily="-103" charset="0"/>
              <a:buChar char="■"/>
            </a:pPr>
            <a:endParaRPr lang="fr-FR" sz="800" dirty="0">
              <a:latin typeface="Arial" pitchFamily="-103" charset="0"/>
              <a:cs typeface="Arial" pitchFamily="-103" charset="0"/>
            </a:endParaRPr>
          </a:p>
          <a:p>
            <a:pPr marL="335756" indent="0" fontAlgn="base">
              <a:lnSpc>
                <a:spcPct val="90000"/>
              </a:lnSpc>
              <a:spcAft>
                <a:spcPct val="0"/>
              </a:spcAft>
              <a:buFont typeface="Arial" pitchFamily="-103" charset="0"/>
              <a:buChar char="■"/>
            </a:pPr>
            <a:endParaRPr lang="fr-FR" sz="1300" dirty="0">
              <a:latin typeface="Arial" pitchFamily="-103" charset="0"/>
              <a:cs typeface="Arial" pitchFamily="-103" charset="0"/>
            </a:endParaRPr>
          </a:p>
        </p:txBody>
      </p:sp>
      <p:sp>
        <p:nvSpPr>
          <p:cNvPr id="5" name="Google Shape;41;p7"/>
          <p:cNvSpPr/>
          <p:nvPr/>
        </p:nvSpPr>
        <p:spPr>
          <a:xfrm rot="21096644">
            <a:off x="4372198" y="391303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7"/>
          <p:cNvSpPr/>
          <p:nvPr/>
        </p:nvSpPr>
        <p:spPr>
          <a:xfrm rot="21091832">
            <a:off x="4850887" y="521976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7"/>
          <p:cNvSpPr/>
          <p:nvPr/>
        </p:nvSpPr>
        <p:spPr>
          <a:xfrm rot="21096644">
            <a:off x="4372198" y="239905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7"/>
          <p:cNvSpPr/>
          <p:nvPr/>
        </p:nvSpPr>
        <p:spPr>
          <a:xfrm rot="21091832">
            <a:off x="4850887" y="370578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4" r="31652"/>
          <a:stretch/>
        </p:blipFill>
        <p:spPr>
          <a:xfrm>
            <a:off x="999890" y="942975"/>
            <a:ext cx="4562585" cy="343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-01-20 09.02.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349"/>
            <a:ext cx="6858000" cy="4165600"/>
          </a:xfrm>
          <a:prstGeom prst="rect">
            <a:avLst/>
          </a:prstGeom>
        </p:spPr>
      </p:pic>
      <p:sp>
        <p:nvSpPr>
          <p:cNvPr id="5" name="Google Shape;41;p7"/>
          <p:cNvSpPr/>
          <p:nvPr/>
        </p:nvSpPr>
        <p:spPr>
          <a:xfrm rot="21096644">
            <a:off x="4372198" y="239905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7"/>
          <p:cNvSpPr/>
          <p:nvPr/>
        </p:nvSpPr>
        <p:spPr>
          <a:xfrm rot="21091832">
            <a:off x="4850887" y="370578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4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325041" y="862445"/>
            <a:ext cx="6391275" cy="396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 smtClean="0">
              <a:solidFill>
                <a:srgbClr val="0C0C0C"/>
              </a:solidFill>
            </a:endParaRPr>
          </a:p>
          <a:p>
            <a:pPr marL="400050" indent="-400050">
              <a:buSzPts val="2400"/>
              <a:buNone/>
            </a:pPr>
            <a:r>
              <a:rPr lang="fr-FR" sz="1800" dirty="0" smtClean="0">
                <a:solidFill>
                  <a:srgbClr val="0C0C0C"/>
                </a:solidFill>
              </a:rPr>
              <a:t>     Clips </a:t>
            </a:r>
            <a:r>
              <a:rPr lang="fr-FR" sz="1800" dirty="0">
                <a:solidFill>
                  <a:srgbClr val="0C0C0C"/>
                </a:solidFill>
              </a:rPr>
              <a:t>de présentation </a:t>
            </a:r>
            <a:endParaRPr lang="fr-FR" sz="1800" dirty="0" smtClean="0">
              <a:solidFill>
                <a:srgbClr val="0C0C0C"/>
              </a:solidFill>
            </a:endParaRPr>
          </a:p>
          <a:p>
            <a:pPr marL="400050" indent="-42863">
              <a:buSzPts val="2400"/>
              <a:buNone/>
            </a:pPr>
            <a:r>
              <a:rPr lang="fr-FR" sz="1200" u="sng" dirty="0">
                <a:solidFill>
                  <a:schemeClr val="hlink"/>
                </a:solidFill>
                <a:hlinkClick r:id="rId3"/>
              </a:rPr>
              <a:t>https://www.youtube.com/watch?v=RbPAsxdZqqk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rgbClr val="0C0C0C"/>
              </a:solidFill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fr-FR" sz="1800" dirty="0">
                <a:solidFill>
                  <a:srgbClr val="0C0C0C"/>
                </a:solidFill>
              </a:rPr>
              <a:t>D</a:t>
            </a:r>
            <a:r>
              <a:rPr lang="fr-FR" sz="1800" dirty="0" smtClean="0">
                <a:solidFill>
                  <a:srgbClr val="0C0C0C"/>
                </a:solidFill>
              </a:rPr>
              <a:t>ossiers </a:t>
            </a:r>
            <a:r>
              <a:rPr lang="fr-FR" sz="1800" dirty="0">
                <a:solidFill>
                  <a:srgbClr val="0C0C0C"/>
                </a:solidFill>
              </a:rPr>
              <a:t>de présentation très </a:t>
            </a:r>
            <a:r>
              <a:rPr lang="fr-FR" sz="1800" dirty="0" smtClean="0">
                <a:solidFill>
                  <a:srgbClr val="0C0C0C"/>
                </a:solidFill>
              </a:rPr>
              <a:t>complets</a:t>
            </a:r>
          </a:p>
          <a:p>
            <a:pPr marL="342900" indent="0">
              <a:buClr>
                <a:srgbClr val="0C0C0C"/>
              </a:buClr>
              <a:buNone/>
            </a:pPr>
            <a:r>
              <a:rPr lang="fr-FR" sz="1200" u="sng" dirty="0">
                <a:solidFill>
                  <a:schemeClr val="hlink"/>
                </a:solidFill>
              </a:rPr>
              <a:t>https://www.education.gouv.fr/les-enseignements-de-la-classe-de-seconde-41651</a:t>
            </a:r>
            <a:endParaRPr sz="1200" u="sng" dirty="0">
              <a:solidFill>
                <a:schemeClr val="hlink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lang="fr-FR" sz="1200" u="sng" dirty="0">
                <a:solidFill>
                  <a:schemeClr val="hlink"/>
                </a:solidFill>
                <a:hlinkClick r:id="rId4"/>
              </a:rPr>
              <a:t>http://eduscol.education.fr/cid126665/vers-le-bac-2021.html</a:t>
            </a:r>
            <a:r>
              <a:rPr lang="fr-FR" sz="1200" dirty="0">
                <a:solidFill>
                  <a:srgbClr val="0C0C0C"/>
                </a:solidFill>
              </a:rPr>
              <a:t> </a:t>
            </a:r>
            <a:endParaRPr sz="1200" dirty="0">
              <a:solidFill>
                <a:srgbClr val="0C0C0C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rgbClr val="0C0C0C"/>
              </a:solidFill>
            </a:endParaRPr>
          </a:p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fr-FR" sz="1800" dirty="0" smtClean="0">
                <a:solidFill>
                  <a:srgbClr val="0C0C0C"/>
                </a:solidFill>
              </a:rPr>
              <a:t>Une </a:t>
            </a:r>
            <a:r>
              <a:rPr lang="fr-FR" sz="1800" dirty="0">
                <a:solidFill>
                  <a:srgbClr val="0C0C0C"/>
                </a:solidFill>
              </a:rPr>
              <a:t>page dédiée sur le site du MEN.</a:t>
            </a:r>
            <a:endParaRPr sz="1800" dirty="0">
              <a:solidFill>
                <a:srgbClr val="0C0C0C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lang="fr-FR" sz="1200" u="sng" dirty="0">
                <a:solidFill>
                  <a:schemeClr val="hlink"/>
                </a:solidFill>
                <a:hlinkClick r:id="rId5"/>
              </a:rPr>
              <a:t>http://www.education.gouv.fr/cid126438/baccalaureat-2021-tremplin-pour-</a:t>
            </a:r>
            <a:r>
              <a:rPr lang="fr-FR" sz="1200" u="sng" dirty="0" smtClean="0">
                <a:solidFill>
                  <a:schemeClr val="hlink"/>
                </a:solidFill>
                <a:hlinkClick r:id="rId5"/>
              </a:rPr>
              <a:t>reussite.html</a:t>
            </a:r>
            <a:endParaRPr lang="fr-FR" sz="1200" u="sng" dirty="0" smtClean="0">
              <a:solidFill>
                <a:schemeClr val="hlink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endParaRPr lang="fr-FR" sz="1800" u="sng" dirty="0" smtClean="0">
              <a:solidFill>
                <a:schemeClr val="hlink"/>
              </a:solidFill>
            </a:endParaRPr>
          </a:p>
          <a:p>
            <a:pPr marL="342900" lvl="0" indent="0">
              <a:buClr>
                <a:srgbClr val="0C0C0C"/>
              </a:buClr>
              <a:buNone/>
            </a:pPr>
            <a:r>
              <a:rPr lang="fr-FR" sz="1800" dirty="0" smtClean="0">
                <a:solidFill>
                  <a:srgbClr val="0C0C0C"/>
                </a:solidFill>
              </a:rPr>
              <a:t>Une page pour établir des combinaisons spécialités – orientation </a:t>
            </a:r>
            <a:r>
              <a:rPr lang="fr-FR" sz="1800" dirty="0" err="1" smtClean="0">
                <a:solidFill>
                  <a:srgbClr val="0C0C0C"/>
                </a:solidFill>
              </a:rPr>
              <a:t>post-bac</a:t>
            </a:r>
            <a:r>
              <a:rPr lang="fr-FR" sz="1800" dirty="0" smtClean="0">
                <a:solidFill>
                  <a:srgbClr val="0C0C0C"/>
                </a:solidFill>
              </a:rPr>
              <a:t> (Onisep)</a:t>
            </a:r>
          </a:p>
          <a:p>
            <a:pPr marL="342900" lvl="0" indent="0">
              <a:buClr>
                <a:srgbClr val="0C0C0C"/>
              </a:buClr>
              <a:buNone/>
            </a:pPr>
            <a:r>
              <a:rPr lang="fr-FR" sz="1200" u="sng" dirty="0" smtClean="0">
                <a:solidFill>
                  <a:schemeClr val="hlink"/>
                </a:solidFill>
                <a:hlinkClick r:id="rId5"/>
              </a:rPr>
              <a:t>http://www.horizons2021.fr</a:t>
            </a:r>
          </a:p>
          <a:p>
            <a:pPr marL="342900" indent="0">
              <a:buClr>
                <a:srgbClr val="0C0C0C"/>
              </a:buClr>
              <a:buNone/>
            </a:pPr>
            <a:endParaRPr lang="fr-FR" sz="1800" dirty="0">
              <a:solidFill>
                <a:srgbClr val="0C0C0C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775" y="445025"/>
            <a:ext cx="5266923" cy="572700"/>
          </a:xfrm>
        </p:spPr>
        <p:txBody>
          <a:bodyPr/>
          <a:lstStyle/>
          <a:p>
            <a:pPr algn="ctr"/>
            <a:r>
              <a:rPr lang="fr-FR" dirty="0" smtClean="0"/>
              <a:t>Des sites à consulter</a:t>
            </a:r>
            <a:endParaRPr lang="fr-FR" dirty="0"/>
          </a:p>
        </p:txBody>
      </p:sp>
      <p:sp>
        <p:nvSpPr>
          <p:cNvPr id="5" name="Google Shape;41;p7"/>
          <p:cNvSpPr/>
          <p:nvPr/>
        </p:nvSpPr>
        <p:spPr>
          <a:xfrm rot="21096644">
            <a:off x="4482265" y="316102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2;p7"/>
          <p:cNvSpPr/>
          <p:nvPr/>
        </p:nvSpPr>
        <p:spPr>
          <a:xfrm rot="21091832">
            <a:off x="4960954" y="446775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03356">
            <a:off x="4422997" y="578572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08168">
            <a:off x="4901686" y="709245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6;p8"/>
          <p:cNvSpPr/>
          <p:nvPr/>
        </p:nvSpPr>
        <p:spPr>
          <a:xfrm>
            <a:off x="470045" y="1212783"/>
            <a:ext cx="3723853" cy="3826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 classe seconde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208" b="50556"/>
          <a:stretch/>
        </p:blipFill>
        <p:spPr>
          <a:xfrm>
            <a:off x="470045" y="2148297"/>
            <a:ext cx="5287818" cy="2671506"/>
          </a:xfrm>
          <a:prstGeom prst="rect">
            <a:avLst/>
          </a:prstGeom>
        </p:spPr>
      </p:pic>
      <p:sp>
        <p:nvSpPr>
          <p:cNvPr id="7" name="Google Shape;46;p7"/>
          <p:cNvSpPr/>
          <p:nvPr/>
        </p:nvSpPr>
        <p:spPr>
          <a:xfrm>
            <a:off x="470045" y="1729784"/>
            <a:ext cx="4994924" cy="284151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ts val="1680"/>
              </a:lnSpc>
              <a:spcBef>
                <a:spcPts val="0"/>
              </a:spcBef>
              <a:buClr>
                <a:srgbClr val="0C0C0C"/>
              </a:buClr>
              <a:buSzPts val="1050"/>
              <a:buFont typeface="Arial Black"/>
              <a:buNone/>
            </a:pP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Horaires et enseignements communs</a:t>
            </a:r>
            <a:endParaRPr dirty="0" smtClean="0">
              <a:solidFill>
                <a:srgbClr val="FFFFFF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50"/>
              <a:buFont typeface="Arial Black"/>
              <a:buNone/>
            </a:pPr>
            <a:endParaRPr dirty="0" smtClean="0">
              <a:solidFill>
                <a:srgbClr val="FFFFFF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03356">
            <a:off x="4422997" y="578572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08168">
            <a:off x="4901686" y="709245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6;p8"/>
          <p:cNvSpPr/>
          <p:nvPr/>
        </p:nvSpPr>
        <p:spPr>
          <a:xfrm>
            <a:off x="379685" y="1250663"/>
            <a:ext cx="3723853" cy="3593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 classe seconde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58432" r="50714" b="15387"/>
          <a:stretch/>
        </p:blipFill>
        <p:spPr>
          <a:xfrm>
            <a:off x="2222134" y="2153136"/>
            <a:ext cx="3136108" cy="2553609"/>
          </a:xfrm>
          <a:prstGeom prst="rect">
            <a:avLst/>
          </a:prstGeom>
        </p:spPr>
      </p:pic>
      <p:sp>
        <p:nvSpPr>
          <p:cNvPr id="15" name="Google Shape;46;p7"/>
          <p:cNvSpPr/>
          <p:nvPr/>
        </p:nvSpPr>
        <p:spPr>
          <a:xfrm>
            <a:off x="363318" y="1770833"/>
            <a:ext cx="4994924" cy="284151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ts val="1680"/>
              </a:lnSpc>
              <a:spcBef>
                <a:spcPts val="0"/>
              </a:spcBef>
              <a:buClr>
                <a:srgbClr val="0C0C0C"/>
              </a:buClr>
              <a:buSzPts val="1050"/>
              <a:buFont typeface="Arial Black"/>
              <a:buNone/>
            </a:pPr>
            <a:r>
              <a:rPr lang="fr-FR" sz="1050" b="1" dirty="0" smtClean="0">
                <a:solidFill>
                  <a:srgbClr val="FFFFFF"/>
                </a:solidFill>
                <a:latin typeface="Arial Black"/>
                <a:sym typeface="Arial Black"/>
              </a:rPr>
              <a:t>Des enseignements optionnels</a:t>
            </a:r>
            <a:endParaRPr dirty="0" smtClean="0">
              <a:solidFill>
                <a:srgbClr val="FFFFFF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50"/>
              <a:buFont typeface="Arial Black"/>
              <a:buNone/>
            </a:pPr>
            <a:endParaRPr dirty="0" smtClean="0">
              <a:solidFill>
                <a:srgbClr val="FFFFFF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03356">
            <a:off x="4422997" y="578572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08168">
            <a:off x="4901686" y="709245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476672" y="1923678"/>
            <a:ext cx="1647056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Tronc commun pour tous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2336883" y="1923678"/>
            <a:ext cx="202822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Enseignements de spécialités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4567780" y="1923678"/>
            <a:ext cx="193704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Les options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476672" y="2571750"/>
            <a:ext cx="1647056" cy="900246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rgbClr val="0C0C0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50"/>
              <a:buFont typeface="Arial Black"/>
              <a:buNone/>
            </a:pPr>
            <a:r>
              <a:rPr lang="fr-FR" sz="105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16h en première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50"/>
              <a:buFont typeface="Arial Black"/>
              <a:buNone/>
            </a:pPr>
            <a:r>
              <a:rPr lang="fr-FR" sz="105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15h30 en terminale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50"/>
              <a:buFont typeface="Arial Black"/>
              <a:buNone/>
            </a:pPr>
            <a:r>
              <a:rPr lang="fr-FR" sz="105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(source </a:t>
            </a:r>
            <a:r>
              <a:rPr lang="fr-FR" sz="1050" b="1" i="0" u="none" strike="noStrike" cap="none" dirty="0" err="1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eduscol</a:t>
            </a:r>
            <a:r>
              <a:rPr lang="fr-FR" sz="105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2336883" y="2571750"/>
            <a:ext cx="2028222" cy="861774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C0C0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 Black"/>
              <a:buNone/>
            </a:pPr>
            <a:r>
              <a:rPr lang="fr-FR" sz="1000" b="1" i="0" u="none" strike="noStrike" cap="none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12h en première et en terminale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 Black"/>
              <a:buNone/>
            </a:pPr>
            <a:r>
              <a:rPr lang="fr-FR" sz="1000" b="1" i="0" u="none" strike="noStrike" cap="none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(source eduscol)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4567780" y="2571750"/>
            <a:ext cx="1937048" cy="784830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 Black"/>
              <a:buNone/>
            </a:pPr>
            <a:r>
              <a:rPr lang="fr-FR" sz="90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De 0 à 3 heures en première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 Black"/>
              <a:buNone/>
            </a:pPr>
            <a:r>
              <a:rPr lang="fr-FR" sz="90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De 0 à 6 heures en terminale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 Black"/>
              <a:buNone/>
            </a:pPr>
            <a:r>
              <a:rPr lang="fr-FR" sz="90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(sources </a:t>
            </a:r>
            <a:r>
              <a:rPr lang="fr-FR" sz="900" b="1" i="0" u="none" strike="noStrike" cap="none" dirty="0" err="1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eduscol</a:t>
            </a:r>
            <a:r>
              <a:rPr lang="fr-FR" sz="900" b="1" i="0" u="none" strike="noStrike" cap="none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sz="900"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6;p8"/>
          <p:cNvSpPr/>
          <p:nvPr/>
        </p:nvSpPr>
        <p:spPr>
          <a:xfrm>
            <a:off x="476672" y="1290890"/>
            <a:ext cx="3723853" cy="45449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 classes de 1</a:t>
            </a:r>
            <a:r>
              <a:rPr lang="fr-FR" sz="1400" b="1" i="0" u="none" strike="noStrike" cap="none" baseline="3000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ère</a:t>
            </a:r>
            <a:r>
              <a:rPr lang="fr-FR" sz="140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et de Terminale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 rot="-503356">
            <a:off x="4516131" y="273772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 rot="-508168">
            <a:off x="4994820" y="404445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225758" y="319340"/>
            <a:ext cx="3634823" cy="45449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Tronc commun pour tous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" name="Google Shape;57;p8"/>
          <p:cNvGraphicFramePr/>
          <p:nvPr>
            <p:extLst>
              <p:ext uri="{D42A27DB-BD31-4B8C-83A1-F6EECF244321}">
                <p14:modId xmlns:p14="http://schemas.microsoft.com/office/powerpoint/2010/main" val="793971638"/>
              </p:ext>
            </p:extLst>
          </p:nvPr>
        </p:nvGraphicFramePr>
        <p:xfrm>
          <a:off x="188640" y="1146506"/>
          <a:ext cx="6525350" cy="358537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002C69"/>
                    </a:gs>
                    <a:gs pos="80000">
                      <a:srgbClr val="003A8B"/>
                    </a:gs>
                    <a:gs pos="100000">
                      <a:srgbClr val="003B8F"/>
                    </a:gs>
                  </a:gsLst>
                  <a:lin ang="16200000" scaled="0"/>
                </a:gradFill>
                <a:tableStyleId>{C941AD5E-EC14-42DF-B3E0-4D291517CD4A}</a:tableStyleId>
              </a:tblPr>
              <a:tblGrid>
                <a:gridCol w="326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smtClean="0"/>
                        <a:t>Enseignements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Horaires 1</a:t>
                      </a:r>
                      <a:r>
                        <a:rPr lang="fr-FR" sz="1200" b="1" baseline="30000"/>
                        <a:t>ère</a:t>
                      </a:r>
                      <a:r>
                        <a:rPr lang="fr-FR" sz="1200" b="1"/>
                        <a:t> 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Horaires T</a:t>
                      </a:r>
                      <a:r>
                        <a:rPr lang="fr-FR" sz="1200" b="1" baseline="30000"/>
                        <a:t>ale</a:t>
                      </a:r>
                      <a:r>
                        <a:rPr lang="fr-FR" sz="1200" b="1"/>
                        <a:t> 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Français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4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-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Philosophie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/>
                        <a:t>-</a:t>
                      </a:r>
                      <a:endParaRPr sz="1200" b="1" dirty="0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4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Histoire géographie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3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3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Langues vivantes A et B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/>
                        <a:t>4 h 30</a:t>
                      </a:r>
                      <a:endParaRPr sz="1200" b="1" dirty="0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4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Enseignement scientifique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2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2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Education physique et sportive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2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2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Enseignement moral et civique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0 h 30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0 h 30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/>
                        <a:t>Total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/>
                        <a:t>16 h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/>
                        <a:t>15 h 30</a:t>
                      </a:r>
                      <a:endParaRPr sz="1200" b="1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/>
                        <a:t>Accompagnement </a:t>
                      </a:r>
                      <a:r>
                        <a:rPr lang="fr-FR" sz="1200" b="1" dirty="0" smtClean="0"/>
                        <a:t>personnalisé (jusqu’à 2 h</a:t>
                      </a:r>
                      <a:r>
                        <a:rPr lang="fr-FR" sz="1200" b="1" smtClean="0"/>
                        <a:t>/semaine)</a:t>
                      </a:r>
                      <a:endParaRPr sz="1200" b="1" dirty="0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8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 dirty="0"/>
                        <a:t>Accompagnement au choix de </a:t>
                      </a:r>
                      <a:r>
                        <a:rPr lang="fr-FR" sz="1200" b="1" dirty="0" smtClean="0"/>
                        <a:t>l’orientation (54 heures annuelles)</a:t>
                      </a:r>
                      <a:endParaRPr sz="1200" b="1" dirty="0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;p7"/>
          <p:cNvSpPr/>
          <p:nvPr/>
        </p:nvSpPr>
        <p:spPr>
          <a:xfrm>
            <a:off x="190703" y="805384"/>
            <a:ext cx="5225888" cy="296494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ts val="1680"/>
              </a:lnSpc>
              <a:spcBef>
                <a:spcPts val="0"/>
              </a:spcBef>
              <a:buClr>
                <a:srgbClr val="0C0C0C"/>
              </a:buClr>
              <a:buSzPts val="1050"/>
              <a:buFont typeface="Arial Black"/>
              <a:buNone/>
            </a:pP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16h </a:t>
            </a:r>
            <a:r>
              <a:rPr lang="fr-FR" sz="105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classe de 1</a:t>
            </a:r>
            <a:r>
              <a:rPr lang="fr-FR" sz="1050" b="1" i="0" u="none" strike="noStrike" cap="none" baseline="3000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ère</a:t>
            </a: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/ </a:t>
            </a: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15h30 </a:t>
            </a:r>
            <a:r>
              <a:rPr lang="fr-FR" sz="105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classe de T</a:t>
            </a:r>
            <a:r>
              <a:rPr lang="fr-FR" sz="1050" b="1" i="0" u="none" strike="noStrike" cap="none" baseline="3000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ale</a:t>
            </a:r>
            <a:r>
              <a:rPr lang="fr-FR" sz="105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dirty="0" smtClean="0">
              <a:solidFill>
                <a:srgbClr val="FFFFFF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50"/>
              <a:buFont typeface="Arial Black"/>
              <a:buNone/>
            </a:pPr>
            <a:endParaRPr dirty="0" smtClean="0">
              <a:solidFill>
                <a:srgbClr val="FFFFFF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03356">
            <a:off x="4558465" y="366904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08168">
            <a:off x="5037154" y="497577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655951" y="977484"/>
            <a:ext cx="4485675" cy="279674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 Black"/>
              <a:buNone/>
            </a:pPr>
            <a:r>
              <a:rPr lang="fr-FR" sz="1000" b="1" i="0" u="none" strike="noStrike" cap="none" dirty="0" smtClean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12h </a:t>
            </a:r>
            <a:r>
              <a:rPr lang="fr-FR" sz="1000" b="1" i="0" u="none" strike="noStrike" cap="none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en première et en terminale</a:t>
            </a:r>
            <a:endParaRPr dirty="0" smtClean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1" y="1395129"/>
            <a:ext cx="4787587" cy="3305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03356">
            <a:off x="4473798" y="375370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08168">
            <a:off x="4952487" y="506043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679437" y="965365"/>
            <a:ext cx="393761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endParaRPr lang="fr-FR" sz="600" b="1" i="0" u="none" strike="noStrike" cap="none" dirty="0" smtClean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</a:pPr>
            <a:r>
              <a:rPr lang="fr-FR" sz="1400" b="1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Les options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4669" y="1554561"/>
            <a:ext cx="4681720" cy="279674"/>
          </a:xfrm>
          <a:prstGeom prst="rect">
            <a:avLst/>
          </a:prstGeom>
          <a:solidFill>
            <a:srgbClr val="65AE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C0C0C"/>
              </a:buClr>
              <a:buSzPts val="900"/>
            </a:pPr>
            <a:r>
              <a:rPr lang="fr-FR" sz="1000" b="1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De 0 à 3 heures en première</a:t>
            </a:r>
            <a:r>
              <a:rPr lang="fr-FR" sz="1000" dirty="0" smtClean="0">
                <a:solidFill>
                  <a:srgbClr val="FFFFFF"/>
                </a:solidFill>
              </a:rPr>
              <a:t>  / </a:t>
            </a:r>
            <a:r>
              <a:rPr lang="fr-FR" sz="1000" b="1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De 0 à 6 heures en terminale</a:t>
            </a:r>
            <a:endParaRPr lang="fr-FR" sz="1000" dirty="0" smtClean="0">
              <a:solidFill>
                <a:srgbClr val="FFFFFF"/>
              </a:solidFill>
            </a:endParaRPr>
          </a:p>
          <a:p>
            <a:pPr lvl="0">
              <a:buClr>
                <a:srgbClr val="0C0C0C"/>
              </a:buClr>
              <a:buSzPts val="900"/>
            </a:pPr>
            <a:endParaRPr lang="fr-FR" sz="1000" dirty="0">
              <a:solidFill>
                <a:srgbClr val="FFFFFF"/>
              </a:solidFill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697591" y="1918332"/>
            <a:ext cx="4970816" cy="2462213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chemeClr val="bg1"/>
                </a:solidFill>
              </a:rPr>
              <a:t>Dès la première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Langue vivante 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Arts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EPS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Langues et cultures de l’Antiquité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u="sng" dirty="0" smtClean="0">
                <a:solidFill>
                  <a:schemeClr val="bg1"/>
                </a:solidFill>
              </a:rPr>
              <a:t>En terminale uniquement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Enseignement de mathématiques complémentaires</a:t>
            </a:r>
            <a:endParaRPr lang="fr-FR" sz="4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Enseignement de mathématiques expertes</a:t>
            </a:r>
            <a:endParaRPr lang="fr-FR" sz="4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Droit et grands enjeux du monde contemporain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03356">
            <a:off x="4473798" y="375370"/>
            <a:ext cx="1611810" cy="215444"/>
          </a:xfrm>
          <a:prstGeom prst="rect">
            <a:avLst/>
          </a:prstGeom>
          <a:solidFill>
            <a:srgbClr val="D436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BACCALAURÉAT 2021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08168">
            <a:off x="4952487" y="506043"/>
            <a:ext cx="1647056" cy="2154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Black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 nouvelle voie générale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8" y="4804897"/>
            <a:ext cx="585267" cy="29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:\str-delcom\BAC 2021\PPT\PPT POUR PARENTS 3E\Visuels\épreuves\épreuves camembertV2.jpg"/>
          <p:cNvPicPr>
            <a:picLocks noChangeAspect="1" noChangeArrowheads="1"/>
          </p:cNvPicPr>
          <p:nvPr/>
        </p:nvPicPr>
        <p:blipFill>
          <a:blip r:embed="rId4"/>
          <a:srcRect t="16707"/>
          <a:stretch>
            <a:fillRect/>
          </a:stretch>
        </p:blipFill>
        <p:spPr bwMode="auto">
          <a:xfrm>
            <a:off x="655951" y="1041267"/>
            <a:ext cx="5485209" cy="36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8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14948F-A0A9-5A4E-AB4F-1ED45389D460}" type="slidenum">
              <a:rPr lang="fr-FR"/>
              <a:pPr/>
              <a:t>9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-point-16-9-template">
  <a:themeElements>
    <a:clrScheme name="FI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BBE0E3"/>
      </a:accent1>
      <a:accent2>
        <a:srgbClr val="003E7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E7E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613</Words>
  <Application>Microsoft Office PowerPoint</Application>
  <PresentationFormat>Personnalisé</PresentationFormat>
  <Paragraphs>166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Calibri</vt:lpstr>
      <vt:lpstr>Arial</vt:lpstr>
      <vt:lpstr>Arial Black</vt:lpstr>
      <vt:lpstr>Arial Italic</vt:lpstr>
      <vt:lpstr>Arial Narrow</vt:lpstr>
      <vt:lpstr>Power-point-16-9-template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particulier des élèves inscrits au CNED </vt:lpstr>
      <vt:lpstr>Présentation PowerPoint</vt:lpstr>
      <vt:lpstr>Calendrier provisoire des épreuves  Convocation à Tokyo :  En fin de classe de 1re :  - Les épreuves écrite et orale de français (juin) - L’enseignement de spécialité non poursuivi en classe de terminale (juin)  En classe de terminale : - Les deux épreuves de spécialités (mars/avril)  - L’épreuve écrite de philosophie (juin) - Les épreuves ponctuelles : enseignement scientifique, histoire-géographie, langues vivantes A et B (juin). - L’épreuve d’EPS (juin) - Le grand oral (juin)   </vt:lpstr>
      <vt:lpstr>Autres modalités du baccalauréat</vt:lpstr>
      <vt:lpstr>Parcoursup    </vt:lpstr>
      <vt:lpstr>Présentation PowerPoint</vt:lpstr>
      <vt:lpstr>Présentation PowerPoint</vt:lpstr>
      <vt:lpstr>Des sites à consulter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 DES PARENTS D’ÉLÈVES :  BACCALAURÉAT 2021</dc:title>
  <dc:creator>Direction</dc:creator>
  <cp:lastModifiedBy>Direction</cp:lastModifiedBy>
  <cp:revision>31</cp:revision>
  <cp:lastPrinted>2020-09-15T04:57:23Z</cp:lastPrinted>
  <dcterms:created xsi:type="dcterms:W3CDTF">2019-01-21T00:13:24Z</dcterms:created>
  <dcterms:modified xsi:type="dcterms:W3CDTF">2020-09-15T21:43:28Z</dcterms:modified>
</cp:coreProperties>
</file>